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3246" r:id="rId3"/>
    <p:sldId id="3247" r:id="rId4"/>
    <p:sldId id="3248" r:id="rId5"/>
    <p:sldId id="3249" r:id="rId6"/>
    <p:sldId id="3250" r:id="rId7"/>
    <p:sldId id="3251" r:id="rId8"/>
    <p:sldId id="3252" r:id="rId9"/>
    <p:sldId id="3253" r:id="rId10"/>
    <p:sldId id="3254" r:id="rId11"/>
    <p:sldId id="3255" r:id="rId12"/>
    <p:sldId id="3256" r:id="rId13"/>
    <p:sldId id="3257" r:id="rId14"/>
    <p:sldId id="3258" r:id="rId15"/>
    <p:sldId id="3259" r:id="rId16"/>
    <p:sldId id="3260" r:id="rId17"/>
    <p:sldId id="3261" r:id="rId18"/>
    <p:sldId id="3262" r:id="rId19"/>
    <p:sldId id="3263" r:id="rId20"/>
    <p:sldId id="3264" r:id="rId21"/>
    <p:sldId id="3265" r:id="rId22"/>
    <p:sldId id="3266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50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76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333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656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51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84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9308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536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59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711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562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5758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845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164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236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827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457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909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15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732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695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89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703695" y="2564940"/>
            <a:ext cx="9216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分式的混合运算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894426" y="404790"/>
                <a:ext cx="8928620" cy="13065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26" y="404790"/>
                <a:ext cx="8928620" cy="1306576"/>
              </a:xfrm>
              <a:prstGeom prst="rect">
                <a:avLst/>
              </a:prstGeom>
              <a:blipFill>
                <a:blip r:embed="rId3"/>
                <a:stretch>
                  <a:fillRect l="-2117" b="-65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894426" y="1711366"/>
                <a:ext cx="6096000" cy="393966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altLang="zh-CN" sz="36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26" y="1711366"/>
                <a:ext cx="6096000" cy="3939668"/>
              </a:xfrm>
              <a:prstGeom prst="rect">
                <a:avLst/>
              </a:prstGeom>
              <a:blipFill>
                <a:blip r:embed="rId4"/>
                <a:stretch>
                  <a:fillRect l="-3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90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404790"/>
                <a:ext cx="6096000" cy="12324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404790"/>
                <a:ext cx="6096000" cy="1232453"/>
              </a:xfrm>
              <a:prstGeom prst="rect">
                <a:avLst/>
              </a:prstGeom>
              <a:blipFill>
                <a:blip r:embed="rId3"/>
                <a:stretch>
                  <a:fillRect l="-3100" b="-59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055650" y="1772885"/>
                <a:ext cx="6096000" cy="40162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altLang="zh-CN" sz="36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1772885"/>
                <a:ext cx="6096000" cy="4016292"/>
              </a:xfrm>
              <a:prstGeom prst="rect">
                <a:avLst/>
              </a:prstGeom>
              <a:blipFill>
                <a:blip r:embed="rId4"/>
                <a:stretch>
                  <a:fillRect l="-3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925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6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772712" y="548800"/>
            <a:ext cx="2592180" cy="4597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23620" y="1155015"/>
                <a:ext cx="10266657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在数轴上表示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的值的点是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155015"/>
                <a:ext cx="10266657" cy="975395"/>
              </a:xfrm>
              <a:prstGeom prst="rect">
                <a:avLst/>
              </a:prstGeom>
              <a:blipFill>
                <a:blip r:embed="rId4"/>
                <a:stretch>
                  <a:fillRect l="-1781" r="-1010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984085" y="2421393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image27.jpeg"/>
          <p:cNvPicPr/>
          <p:nvPr/>
        </p:nvPicPr>
        <p:blipFill>
          <a:blip r:embed="rId5"/>
          <a:stretch>
            <a:fillRect/>
          </a:stretch>
        </p:blipFill>
        <p:spPr>
          <a:xfrm>
            <a:off x="2730861" y="3083020"/>
            <a:ext cx="6283359" cy="12609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99660" y="4797095"/>
            <a:ext cx="10072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65360" y="24591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57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332785"/>
                <a:ext cx="10800750" cy="55663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=99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代数式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那么代数式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那么代数式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32785"/>
                <a:ext cx="10800750" cy="5566396"/>
              </a:xfrm>
              <a:prstGeom prst="rect">
                <a:avLst/>
              </a:prstGeom>
              <a:blipFill>
                <a:blip r:embed="rId3"/>
                <a:stretch>
                  <a:fillRect l="-1693" r="-1749" b="-1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415675" y="1412860"/>
                <a:ext cx="1116011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675" y="1412860"/>
                <a:ext cx="1116011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0200285" y="2852960"/>
            <a:ext cx="92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65931" y="486910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9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9635" y="764815"/>
            <a:ext cx="10584735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甲杯中盛有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毫升红墨水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乙杯中盛有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毫升蓝墨水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从甲杯倒出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毫升红墨水到乙杯里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,0&lt;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搅匀后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再从乙杯倒出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毫升混合墨水到甲杯里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则这时乙杯中含有的红墨水的量为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毫升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663970" y="3933035"/>
                <a:ext cx="1553630" cy="1058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𝒎𝒂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𝒎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970" y="3933035"/>
                <a:ext cx="1553630" cy="10583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603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07605" y="332785"/>
                <a:ext cx="11304785" cy="21430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·山东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-2=0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05" y="332785"/>
                <a:ext cx="11304785" cy="2143087"/>
              </a:xfrm>
              <a:prstGeom prst="rect">
                <a:avLst/>
              </a:prstGeom>
              <a:blipFill>
                <a:blip r:embed="rId3"/>
                <a:stretch>
                  <a:fillRect l="-1672" r="-1618" b="-99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95269" y="2708950"/>
                <a:ext cx="10929456" cy="2723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d>
                          <m:dPr>
                            <m:endChr m:val=""/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d>
                          <m:dPr>
                            <m:endChr m:val=""/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269" y="2708950"/>
                <a:ext cx="10929456" cy="2723566"/>
              </a:xfrm>
              <a:prstGeom prst="rect">
                <a:avLst/>
              </a:prstGeom>
              <a:blipFill>
                <a:blip r:embed="rId4"/>
                <a:stretch>
                  <a:fillRect l="-1729" b="-2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023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479610" y="404790"/>
                <a:ext cx="11304786" cy="55405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2)(2024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·重庆南开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化简求值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sz="3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zh-CN" altLang="zh-CN" sz="3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  <m:r>
                                    <a:rPr lang="en-US" altLang="zh-CN" sz="3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3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3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≥</m:t>
                              </m:r>
                              <m:r>
                                <a:rPr lang="en-US" altLang="zh-CN" sz="3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的整数解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2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zh-CN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2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 b="1" dirty="0" smtClean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zh-CN" altLang="zh-CN" sz="32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2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  <m:r>
                                    <a:rPr lang="en-US" altLang="zh-CN" sz="32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32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3200" b="1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≥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2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&lt;x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≤1</a:t>
                </a:r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满足条件的整数解有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∵x+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2≠0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≠1</a:t>
                </a:r>
                <a:r>
                  <a:rPr lang="en-US" altLang="zh-CN" sz="32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10" y="404790"/>
                <a:ext cx="11304786" cy="5540556"/>
              </a:xfrm>
              <a:prstGeom prst="rect">
                <a:avLst/>
              </a:prstGeom>
              <a:blipFill>
                <a:blip r:embed="rId3"/>
                <a:stretch>
                  <a:fillRect l="-1402" r="-2211" b="-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81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8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446045" y="583908"/>
            <a:ext cx="3168220" cy="4684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95625" y="1037228"/>
                <a:ext cx="11088771" cy="21670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的值等于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037228"/>
                <a:ext cx="11088771" cy="2167068"/>
              </a:xfrm>
              <a:prstGeom prst="rect">
                <a:avLst/>
              </a:prstGeom>
              <a:blipFill>
                <a:blip r:embed="rId4"/>
                <a:stretch>
                  <a:fillRect l="-1649" b="-36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299118" y="2535153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9805" y="3204296"/>
            <a:ext cx="1008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B.1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D.-3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22685" y="260959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623620" y="3701217"/>
                <a:ext cx="11088770" cy="2227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,…,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2 025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用含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的代数式表示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701217"/>
                <a:ext cx="11088770" cy="2227533"/>
              </a:xfrm>
              <a:prstGeom prst="rect">
                <a:avLst/>
              </a:prstGeom>
              <a:blipFill>
                <a:blip r:embed="rId5"/>
                <a:stretch>
                  <a:fillRect l="-1649" r="-1704" b="-46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2279735" y="5048198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310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624" y="476795"/>
            <a:ext cx="10872755" cy="2480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【生活观察】甲、乙两人买菜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甲习惯买一定质量的菜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乙习惯买一定金额的菜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两人每次买菜的单价相同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第一次：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860370"/>
              </p:ext>
            </p:extLst>
          </p:nvPr>
        </p:nvGraphicFramePr>
        <p:xfrm>
          <a:off x="3287805" y="3068975"/>
          <a:ext cx="6330222" cy="2592180"/>
        </p:xfrm>
        <a:graphic>
          <a:graphicData uri="http://schemas.openxmlformats.org/drawingml/2006/table">
            <a:tbl>
              <a:tblPr firstRow="1" firstCol="1" bandRow="1"/>
              <a:tblGrid>
                <a:gridCol w="2110074">
                  <a:extLst>
                    <a:ext uri="{9D8B030D-6E8A-4147-A177-3AD203B41FA5}">
                      <a16:colId xmlns:a16="http://schemas.microsoft.com/office/drawing/2014/main" val="3666166548"/>
                    </a:ext>
                  </a:extLst>
                </a:gridCol>
                <a:gridCol w="2110074">
                  <a:extLst>
                    <a:ext uri="{9D8B030D-6E8A-4147-A177-3AD203B41FA5}">
                      <a16:colId xmlns:a16="http://schemas.microsoft.com/office/drawing/2014/main" val="3762892050"/>
                    </a:ext>
                  </a:extLst>
                </a:gridCol>
                <a:gridCol w="2110074">
                  <a:extLst>
                    <a:ext uri="{9D8B030D-6E8A-4147-A177-3AD203B41FA5}">
                      <a16:colId xmlns:a16="http://schemas.microsoft.com/office/drawing/2014/main" val="3241096056"/>
                    </a:ext>
                  </a:extLst>
                </a:gridCol>
              </a:tblGrid>
              <a:tr h="648045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菜价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474646"/>
                  </a:ext>
                </a:extLst>
              </a:tr>
              <a:tr h="64804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金额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97024"/>
                  </a:ext>
                </a:extLst>
              </a:tr>
              <a:tr h="64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113849"/>
                  </a:ext>
                </a:extLst>
              </a:tr>
              <a:tr h="64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408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7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630" y="476795"/>
            <a:ext cx="2037737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486500"/>
              </p:ext>
            </p:extLst>
          </p:nvPr>
        </p:nvGraphicFramePr>
        <p:xfrm>
          <a:off x="1991715" y="1484865"/>
          <a:ext cx="7272505" cy="2880200"/>
        </p:xfrm>
        <a:graphic>
          <a:graphicData uri="http://schemas.openxmlformats.org/drawingml/2006/table">
            <a:tbl>
              <a:tblPr firstRow="1" firstCol="1" bandRow="1"/>
              <a:tblGrid>
                <a:gridCol w="2648772">
                  <a:extLst>
                    <a:ext uri="{9D8B030D-6E8A-4147-A177-3AD203B41FA5}">
                      <a16:colId xmlns:a16="http://schemas.microsoft.com/office/drawing/2014/main" val="3118230259"/>
                    </a:ext>
                  </a:extLst>
                </a:gridCol>
                <a:gridCol w="2648772">
                  <a:extLst>
                    <a:ext uri="{9D8B030D-6E8A-4147-A177-3AD203B41FA5}">
                      <a16:colId xmlns:a16="http://schemas.microsoft.com/office/drawing/2014/main" val="1630419728"/>
                    </a:ext>
                  </a:extLst>
                </a:gridCol>
                <a:gridCol w="1974961">
                  <a:extLst>
                    <a:ext uri="{9D8B030D-6E8A-4147-A177-3AD203B41FA5}">
                      <a16:colId xmlns:a16="http://schemas.microsoft.com/office/drawing/2014/main" val="2883617364"/>
                    </a:ext>
                  </a:extLst>
                </a:gridCol>
              </a:tblGrid>
              <a:tr h="72005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菜价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232464"/>
                  </a:ext>
                </a:extLst>
              </a:tr>
              <a:tr h="7200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金额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801008"/>
                  </a:ext>
                </a:extLst>
              </a:tr>
              <a:tr h="72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600" b="1" u="sng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36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045270"/>
                  </a:ext>
                </a:extLst>
              </a:tr>
              <a:tr h="72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6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600" b="1" u="sng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3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12326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26597" y="4653085"/>
            <a:ext cx="2730235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完成上表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24120" y="292496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43920" y="3645015"/>
            <a:ext cx="1225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4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23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634619" y="629481"/>
            <a:ext cx="2740586" cy="529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39635" y="1653242"/>
                <a:ext cx="6731073" cy="9214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653242"/>
                <a:ext cx="6731073" cy="921471"/>
              </a:xfrm>
              <a:prstGeom prst="rect">
                <a:avLst/>
              </a:prstGeom>
              <a:blipFill>
                <a:blip r:embed="rId4"/>
                <a:stretch>
                  <a:fillRect l="-2808" r="-1993" b="-8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537758" y="1790811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9205" y="306897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61325" y="179081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64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5394" y="476795"/>
            <a:ext cx="102967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计算甲两次买菜的均价和乙两次买菜的均价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均价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总金额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总质量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31627" y="2492935"/>
                <a:ext cx="10080700" cy="33246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【生活观察】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甲两次买菜的均价为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5(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乙两次买菜的均价为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4(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2492935"/>
                <a:ext cx="10080700" cy="3324628"/>
              </a:xfrm>
              <a:prstGeom prst="rect">
                <a:avLst/>
              </a:prstGeom>
              <a:blipFill>
                <a:blip r:embed="rId3"/>
                <a:stretch>
                  <a:fillRect l="-18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072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67153" y="548800"/>
                <a:ext cx="11304785" cy="24165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【数学思考】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设甲每次买质量为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千克的菜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乙每次买金额为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元的菜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两次的单价分别是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千克、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用含有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的式子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分别表示出甲、乙两次买菜的均价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比较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并说明理由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53" y="548800"/>
                <a:ext cx="11304785" cy="2416559"/>
              </a:xfrm>
              <a:prstGeom prst="rect">
                <a:avLst/>
              </a:prstGeom>
              <a:blipFill>
                <a:blip r:embed="rId3"/>
                <a:stretch>
                  <a:fillRect l="-1672" t="-4798" r="-1618" b="-42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61058" y="3212985"/>
                <a:ext cx="11831399" cy="237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【数学思考】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𝒂𝒎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𝒃𝒎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f>
                          <m:f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2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∵a&gt;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b&gt;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0,(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a-b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≥0</a:t>
                </a:r>
                <a:r>
                  <a:rPr lang="en-US" altLang="zh-CN" sz="32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≥0,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甲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zh-CN" altLang="zh-CN" sz="32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乙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058" y="3212985"/>
                <a:ext cx="11831399" cy="2378664"/>
              </a:xfrm>
              <a:prstGeom prst="rect">
                <a:avLst/>
              </a:prstGeom>
              <a:blipFill>
                <a:blip r:embed="rId4"/>
                <a:stretch>
                  <a:fillRect l="-1288" t="-43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694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7605" y="476795"/>
            <a:ext cx="112327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【知识迁移】某船在相距为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的甲、乙两码头间往返航行一次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在没有水流时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船的速度为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所需时间为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如果水流速度为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船顺水航行速度为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逆水航行速度为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所需时间为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请借鉴上面的研究经验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36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1244" y="3429000"/>
                <a:ext cx="11928405" cy="25559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【知识迁移】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𝒔𝒗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𝒔𝒗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∵s&gt;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p&gt;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v&gt;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v&gt;p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&lt;t</a:t>
                </a:r>
                <a:r>
                  <a:rPr lang="en-US" altLang="zh-CN" sz="36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44" y="3429000"/>
                <a:ext cx="11928405" cy="2555956"/>
              </a:xfrm>
              <a:prstGeom prst="rect">
                <a:avLst/>
              </a:prstGeom>
              <a:blipFill>
                <a:blip r:embed="rId3"/>
                <a:stretch>
                  <a:fillRect l="-1584" t="-47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16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1127734"/>
            <a:ext cx="108007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沈阳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下列各式化简后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199660" y="2420930"/>
                <a:ext cx="8352580" cy="24012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60" y="2420930"/>
                <a:ext cx="8352580" cy="2401235"/>
              </a:xfrm>
              <a:prstGeom prst="rect">
                <a:avLst/>
              </a:prstGeom>
              <a:blipFill>
                <a:blip r:embed="rId3"/>
                <a:stretch>
                  <a:fillRect l="-2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984270" y="128023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751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1052835"/>
            <a:ext cx="1051273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江苏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下列分式运算或化简错误的是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127655" y="2348925"/>
                <a:ext cx="9720675" cy="2721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5" y="2348925"/>
                <a:ext cx="9720675" cy="2721130"/>
              </a:xfrm>
              <a:prstGeom prst="rect">
                <a:avLst/>
              </a:prstGeom>
              <a:blipFill>
                <a:blip r:embed="rId3"/>
                <a:stretch>
                  <a:fillRect l="-19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984270" y="130105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730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055649" y="764815"/>
                <a:ext cx="9432655" cy="48165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49" y="764815"/>
                <a:ext cx="9432655" cy="4816575"/>
              </a:xfrm>
              <a:prstGeom prst="rect">
                <a:avLst/>
              </a:prstGeom>
              <a:blipFill>
                <a:blip r:embed="rId3"/>
                <a:stretch>
                  <a:fillRect l="-19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519960" y="1484865"/>
                <a:ext cx="1401345" cy="1058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𝒂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60" y="1484865"/>
                <a:ext cx="1401345" cy="10583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5519960" y="3263218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5591965" y="4241725"/>
                <a:ext cx="995785" cy="892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65" y="4241725"/>
                <a:ext cx="995785" cy="892745"/>
              </a:xfrm>
              <a:prstGeom prst="rect">
                <a:avLst/>
              </a:prstGeom>
              <a:blipFill>
                <a:blip r:embed="rId5"/>
                <a:stretch>
                  <a:fillRect l="-18293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76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055650" y="1628875"/>
                <a:ext cx="10080700" cy="26065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·成都七中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1628875"/>
                <a:ext cx="10080700" cy="2606547"/>
              </a:xfrm>
              <a:prstGeom prst="rect">
                <a:avLst/>
              </a:prstGeom>
              <a:blipFill>
                <a:blip r:embed="rId3"/>
                <a:stretch>
                  <a:fillRect l="-1814" b="-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5447955" y="328499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549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476795"/>
                <a:ext cx="9288645" cy="1454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+1)+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476795"/>
                <a:ext cx="9288645" cy="1454822"/>
              </a:xfrm>
              <a:prstGeom prst="rect">
                <a:avLst/>
              </a:prstGeom>
              <a:blipFill>
                <a:blip r:embed="rId3"/>
                <a:stretch>
                  <a:fillRect l="-2035" t="-7950" b="-5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055650" y="2204915"/>
                <a:ext cx="6096000" cy="33897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2204915"/>
                <a:ext cx="6096000" cy="3389774"/>
              </a:xfrm>
              <a:prstGeom prst="rect">
                <a:avLst/>
              </a:prstGeom>
              <a:blipFill>
                <a:blip r:embed="rId4"/>
                <a:stretch>
                  <a:fillRect l="-3000" b="-2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16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127655" y="980830"/>
                <a:ext cx="10368720" cy="975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5" y="980830"/>
                <a:ext cx="10368720" cy="975588"/>
              </a:xfrm>
              <a:prstGeom prst="rect">
                <a:avLst/>
              </a:prstGeom>
              <a:blipFill>
                <a:blip r:embed="rId3"/>
                <a:stretch>
                  <a:fillRect l="-1822" b="-8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199660" y="2276920"/>
                <a:ext cx="6096000" cy="17861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60" y="2276920"/>
                <a:ext cx="6096000" cy="1786195"/>
              </a:xfrm>
              <a:prstGeom prst="rect">
                <a:avLst/>
              </a:prstGeom>
              <a:blipFill>
                <a:blip r:embed="rId4"/>
                <a:stretch>
                  <a:fillRect l="-3100" b="-4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99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404790"/>
                <a:ext cx="10440725" cy="13258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404790"/>
                <a:ext cx="10440725" cy="1325876"/>
              </a:xfrm>
              <a:prstGeom prst="rect">
                <a:avLst/>
              </a:prstGeom>
              <a:blipFill>
                <a:blip r:embed="rId3"/>
                <a:stretch>
                  <a:fillRect l="-1811" b="-55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11640" y="1737612"/>
                <a:ext cx="10008695" cy="38636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737612"/>
                <a:ext cx="10008695" cy="3863622"/>
              </a:xfrm>
              <a:prstGeom prst="rect">
                <a:avLst/>
              </a:prstGeom>
              <a:blipFill>
                <a:blip r:embed="rId4"/>
                <a:stretch>
                  <a:fillRect l="-1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85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1658</TotalTime>
  <Words>654</Words>
  <Application>Microsoft Office PowerPoint</Application>
  <PresentationFormat>宽屏</PresentationFormat>
  <Paragraphs>106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131</cp:revision>
  <dcterms:created xsi:type="dcterms:W3CDTF">2024-04-24T12:16:48Z</dcterms:created>
  <dcterms:modified xsi:type="dcterms:W3CDTF">2024-11-13T15:18:46Z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